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315" r:id="rId2"/>
    <p:sldId id="270" r:id="rId3"/>
    <p:sldId id="277" r:id="rId4"/>
    <p:sldId id="280" r:id="rId5"/>
    <p:sldId id="279" r:id="rId6"/>
    <p:sldId id="308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DFA2E-3454-42DF-A4A6-6707A4B4067E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79DB-D0E2-49DD-9F16-E46BD5C5C4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633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6733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88640"/>
            <a:ext cx="6678168" cy="316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400" b="1" dirty="0" smtClean="0">
                <a:solidFill>
                  <a:srgbClr val="7030A0"/>
                </a:solidFill>
                <a:latin typeface="Times New Roman"/>
              </a:rPr>
              <a:t>РАСПИСАНИЕ </a:t>
            </a:r>
            <a:r>
              <a:rPr lang="tt-RU" sz="2400" b="1" dirty="0">
                <a:solidFill>
                  <a:srgbClr val="7030A0"/>
                </a:solidFill>
                <a:latin typeface="Times New Roman"/>
              </a:rPr>
              <a:t>ГИА-9 </a:t>
            </a:r>
            <a:r>
              <a:rPr lang="ru" sz="2400" b="1" dirty="0" smtClean="0">
                <a:solidFill>
                  <a:srgbClr val="7030A0"/>
                </a:solidFill>
                <a:latin typeface="Times New Roman"/>
              </a:rPr>
              <a:t>2018</a:t>
            </a:r>
            <a:endParaRPr lang="tt-RU" sz="2400" b="1" dirty="0">
              <a:solidFill>
                <a:srgbClr val="7030A0"/>
              </a:solidFill>
              <a:latin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620688"/>
          <a:ext cx="8568952" cy="5544617"/>
        </p:xfrm>
        <a:graphic>
          <a:graphicData uri="http://schemas.openxmlformats.org/drawingml/2006/table">
            <a:tbl>
              <a:tblPr/>
              <a:tblGrid>
                <a:gridCol w="2592288"/>
                <a:gridCol w="1728192"/>
                <a:gridCol w="2736304"/>
                <a:gridCol w="1512168"/>
              </a:tblGrid>
              <a:tr h="420284">
                <a:tc>
                  <a:txBody>
                    <a:bodyPr/>
                    <a:lstStyle/>
                    <a:p>
                      <a:pPr marL="787400" indent="0"/>
                      <a:r>
                        <a:rPr lang="ru" sz="1700" b="1" dirty="0">
                          <a:latin typeface="+mn-lt"/>
                        </a:rPr>
                        <a:t>Предмет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58800" indent="0"/>
                      <a:r>
                        <a:rPr lang="ru" sz="1700" b="1" dirty="0">
                          <a:latin typeface="+mn-lt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25500" indent="0"/>
                      <a:r>
                        <a:rPr lang="ru" sz="1700" b="1" dirty="0">
                          <a:latin typeface="+mn-lt"/>
                        </a:rPr>
                        <a:t>Предмет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33400" indent="0"/>
                      <a:r>
                        <a:rPr lang="ru" sz="1700" b="1" dirty="0">
                          <a:latin typeface="+mn-lt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</a:tr>
              <a:tr h="649220"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Иностранные языки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355600" indent="0" algn="r">
                        <a:lnSpc>
                          <a:spcPts val="1920"/>
                        </a:lnSpc>
                      </a:pPr>
                      <a:r>
                        <a:rPr lang="ru" sz="1700" b="1" dirty="0">
                          <a:latin typeface="+mn-lt"/>
                        </a:rPr>
                        <a:t>25.05.2018 26.05.2018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01600" marR="254000" indent="0">
                        <a:lnSpc>
                          <a:spcPts val="189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русский язык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17500" indent="0"/>
                      <a:r>
                        <a:rPr lang="ru" sz="1700" b="1" spc="-100" dirty="0" smtClean="0">
                          <a:latin typeface="+mn-lt"/>
                        </a:rPr>
                        <a:t>20.06.2018</a:t>
                      </a:r>
                      <a:endParaRPr lang="ru" sz="1700" b="1" spc="-100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3294"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Русский язык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29.05.2018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sz="23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2300"/>
                    </a:p>
                  </a:txBody>
                  <a:tcPr marL="0" marR="0" marT="0" marB="0"/>
                </a:tc>
              </a:tr>
              <a:tr h="789338">
                <a:tc>
                  <a:txBody>
                    <a:bodyPr/>
                    <a:lstStyle/>
                    <a:p>
                      <a:pPr marL="101600" marR="139700" indent="0">
                        <a:lnSpc>
                          <a:spcPts val="1920"/>
                        </a:lnSpc>
                      </a:pP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Обществознание, биология, информатика и ИКТ, литература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31.05.2018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математика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21.06.2018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72426">
                <a:tc>
                  <a:txBody>
                    <a:bodyPr/>
                    <a:lstStyle/>
                    <a:p>
                      <a:pPr marL="101600" marR="139700" indent="0">
                        <a:lnSpc>
                          <a:spcPts val="1920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Информатика и ИКТ, физика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02.06.2018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254000" indent="0">
                        <a:lnSpc>
                          <a:spcPts val="213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обществознание, биология, информатика и ИКТ, литература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22.06.2018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703891"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Математика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05.06.2018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иностранные языки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23.06.2018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22575">
                <a:tc>
                  <a:txBody>
                    <a:bodyPr/>
                    <a:lstStyle/>
                    <a:p>
                      <a:pPr marL="101600" marR="139700" indent="0">
                        <a:lnSpc>
                          <a:spcPts val="1920"/>
                        </a:lnSpc>
                      </a:pP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История, химия, география, физика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07.06.2017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254000" indent="0">
                        <a:lnSpc>
                          <a:spcPts val="189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: история, химия, физика, география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25.06.2018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565000">
                <a:tc>
                  <a:txBody>
                    <a:bodyPr/>
                    <a:lstStyle/>
                    <a:p>
                      <a:pPr algn="l"/>
                      <a:r>
                        <a:rPr lang="ru-RU" sz="17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</a:t>
                      </a: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Обществознание</a:t>
                      </a:r>
                      <a:endParaRPr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+mn-lt"/>
                        </a:rPr>
                        <a:t>09.06.2017</a:t>
                      </a:r>
                      <a:endParaRPr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254000" indent="0">
                        <a:lnSpc>
                          <a:spcPts val="189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по всем предметам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28.06.2018</a:t>
                      </a:r>
                    </a:p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29.06.2018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8589">
                <a:tc>
                  <a:txBody>
                    <a:bodyPr/>
                    <a:lstStyle/>
                    <a:p>
                      <a:endParaRPr sz="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4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4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6381328"/>
            <a:ext cx="8165592" cy="476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marR="63500" indent="0" algn="ctr">
              <a:lnSpc>
                <a:spcPts val="2952"/>
              </a:lnSpc>
              <a:spcBef>
                <a:spcPts val="1260"/>
              </a:spcBef>
            </a:pPr>
            <a:r>
              <a:rPr lang="ru" sz="1900" b="1" dirty="0">
                <a:solidFill>
                  <a:srgbClr val="002060"/>
                </a:solidFill>
                <a:latin typeface="Times New Roman"/>
              </a:rPr>
              <a:t>Предусмотрен дополнительный </a:t>
            </a:r>
            <a:r>
              <a:rPr lang="tt-RU" sz="1900" b="1" dirty="0">
                <a:solidFill>
                  <a:srgbClr val="002060"/>
                </a:solidFill>
                <a:latin typeface="Times New Roman"/>
              </a:rPr>
              <a:t>период: </a:t>
            </a:r>
            <a:r>
              <a:rPr lang="ru" sz="1900" b="1" dirty="0">
                <a:solidFill>
                  <a:srgbClr val="002060"/>
                </a:solidFill>
                <a:latin typeface="Times New Roman"/>
              </a:rPr>
              <a:t>С 4 по 21 сентября 2018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136840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Расписание основного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периода ЕГЭ 2018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28 мая – география, информатика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 мая- математика базовая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июня – математика профильная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июня – химия, история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июня – русский язык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 июня – иностранный язык (говорение)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 июня – иностранный язык (говорение)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 июня – обществознание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 июня – биология, иностранный язык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 июня – литература, физика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1"/>
            <a:ext cx="8329642" cy="478156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Участник ЕГЭ должен иметь при себе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гелевую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ручку с чёрными чернилами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Лекарства и питание (при необходимости)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Участникам ЕГЭ разрешено  использовать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Математика: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линейка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Химия: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непрограммируемый калькулятор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Физика: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линейка, непрограммируемый калькулятор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География: 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линейка, транспортир, непрограммируемый калькулятор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"/>
            <a:ext cx="8047662" cy="13229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8539" y="3939859"/>
            <a:ext cx="612775" cy="43603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8400" y="4077072"/>
            <a:ext cx="723900" cy="965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3932" y="5110415"/>
            <a:ext cx="6350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1904990"/>
            <a:ext cx="895350" cy="1104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67626" y="2101851"/>
            <a:ext cx="600075" cy="118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ресурсы: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Официальный сайт ЕГЭ</a:t>
            </a:r>
          </a:p>
          <a:p>
            <a:r>
              <a:rPr lang="en-US" dirty="0" smtClean="0"/>
              <a:t> http://www.ege.edu.ru/</a:t>
            </a:r>
          </a:p>
          <a:p>
            <a:r>
              <a:rPr lang="en-US" b="1" dirty="0" smtClean="0"/>
              <a:t>http://fipi.ru/</a:t>
            </a:r>
          </a:p>
          <a:p>
            <a:r>
              <a:rPr lang="en-US" dirty="0" smtClean="0"/>
              <a:t>minobr.government-nnov.ru</a:t>
            </a:r>
          </a:p>
          <a:p>
            <a:r>
              <a:rPr lang="en-US" dirty="0" smtClean="0"/>
              <a:t>obrnadzor.gov.ru</a:t>
            </a:r>
          </a:p>
          <a:p>
            <a:r>
              <a:rPr lang="en-US" dirty="0" smtClean="0"/>
              <a:t>www.rustest.ru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Участникам ЕГЭ, ОГЭ  </a:t>
            </a:r>
            <a:r>
              <a:rPr lang="ru-RU" sz="3600" b="1" i="1" u="sng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ЗАПРЕЩЕНО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0201"/>
            <a:ext cx="5543560" cy="452596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использовать на экзамене мобильные телефоны или иные средства связи, любые электронно-вычислительные устройства и справочные материалы и устройства, в т.ч. «шпаргалки»;</a:t>
            </a:r>
          </a:p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разговаривать, вставать с места, пересаживаться;</a:t>
            </a:r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обмениваться любыми материалами и предметами; </a:t>
            </a:r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ходить по ППЭ во время экзамена без сопровождения.</a:t>
            </a:r>
          </a:p>
          <a:p>
            <a:pPr algn="just"/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428738"/>
            <a:ext cx="1857372" cy="13335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857496"/>
            <a:ext cx="1571636" cy="114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9" y="3905253"/>
            <a:ext cx="1357322" cy="114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52" y="5031540"/>
            <a:ext cx="1714513" cy="1159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Телефоны горячей линии: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294-95-06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отдел общего образования и итоговой аттестации обучающихся МО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РТ;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237-74-84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 МО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РТ;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292-92-43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Управление образования г. Казани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Залялетдинова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Гульнара Фирдавсовна)</a:t>
            </a:r>
          </a:p>
          <a:p>
            <a:pPr marL="0" indent="0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Отдел образования Советского района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272-36-42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муниципальный координатор ЕГЭ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Ибатуллина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Гузалия Гилязовна)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272-10-35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муниципальный координатор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ОГЭ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Бариева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Наиля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Рифкатовна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2015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346</Words>
  <Application>Microsoft Office PowerPoint</Application>
  <PresentationFormat>Экран (4:3)</PresentationFormat>
  <Paragraphs>79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Расписание основного периода ЕГЭ 2018</vt:lpstr>
      <vt:lpstr>Слайд 3</vt:lpstr>
      <vt:lpstr>Полезные ресурсы:</vt:lpstr>
      <vt:lpstr> Участникам ЕГЭ, ОГЭ  ЗАПРЕЩЕНО:</vt:lpstr>
      <vt:lpstr>Телефоны горячей линии: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2017-12-26T19:33:14Z</dcterms:created>
  <dcterms:modified xsi:type="dcterms:W3CDTF">2018-01-24T09:48:37Z</dcterms:modified>
</cp:coreProperties>
</file>